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660" r:id="rId3"/>
    <p:sldMasterId id="2147483664" r:id="rId4"/>
  </p:sldMasterIdLst>
  <p:notesMasterIdLst>
    <p:notesMasterId r:id="rId3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4" r:id="rId11"/>
    <p:sldId id="262" r:id="rId12"/>
    <p:sldId id="263" r:id="rId13"/>
    <p:sldId id="265" r:id="rId14"/>
    <p:sldId id="294" r:id="rId15"/>
    <p:sldId id="293" r:id="rId16"/>
    <p:sldId id="296" r:id="rId17"/>
    <p:sldId id="284" r:id="rId18"/>
    <p:sldId id="285" r:id="rId19"/>
    <p:sldId id="287" r:id="rId20"/>
    <p:sldId id="289" r:id="rId21"/>
    <p:sldId id="297" r:id="rId22"/>
    <p:sldId id="291" r:id="rId23"/>
    <p:sldId id="273" r:id="rId24"/>
    <p:sldId id="272" r:id="rId25"/>
    <p:sldId id="292" r:id="rId26"/>
    <p:sldId id="275" r:id="rId27"/>
    <p:sldId id="295" r:id="rId28"/>
    <p:sldId id="277" r:id="rId29"/>
    <p:sldId id="278" r:id="rId30"/>
    <p:sldId id="280" r:id="rId31"/>
    <p:sldId id="281" r:id="rId32"/>
  </p:sldIdLst>
  <p:sldSz cx="11525250" cy="6483350"/>
  <p:notesSz cx="6858000" cy="9144000"/>
  <p:defaultTextStyle>
    <a:defPPr>
      <a:defRPr lang="en-US"/>
    </a:defPPr>
    <a:lvl1pPr marL="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210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641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962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283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604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925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246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567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2" userDrawn="1">
          <p15:clr>
            <a:srgbClr val="A4A3A4"/>
          </p15:clr>
        </p15:guide>
        <p15:guide id="2" pos="363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00214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512" autoAdjust="0"/>
  </p:normalViewPr>
  <p:slideViewPr>
    <p:cSldViewPr snapToGrid="0" snapToObjects="1">
      <p:cViewPr varScale="1">
        <p:scale>
          <a:sx n="71" d="100"/>
          <a:sy n="71" d="100"/>
        </p:scale>
        <p:origin x="822" y="54"/>
      </p:cViewPr>
      <p:guideLst>
        <p:guide orient="horz" pos="2042"/>
        <p:guide pos="363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7" d="100"/>
          <a:sy n="87" d="100"/>
        </p:scale>
        <p:origin x="298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322096-0F87-4D11-BA9A-18382657269E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 phldr="1"/>
      <dgm:spPr/>
    </dgm:pt>
    <dgm:pt modelId="{735CF333-836B-43DB-BA56-DB845B726103}">
      <dgm:prSet phldrT="[Text]"/>
      <dgm:spPr/>
      <dgm:t>
        <a:bodyPr/>
        <a:lstStyle/>
        <a:p>
          <a:r>
            <a:rPr lang="en-US" dirty="0" smtClean="0"/>
            <a:t> All assigned GP’s</a:t>
          </a:r>
          <a:r>
            <a:rPr lang="en-GB" dirty="0" smtClean="0"/>
            <a:t> will receive an email once a patient has provided informed consent</a:t>
          </a:r>
          <a:endParaRPr lang="en-US" dirty="0"/>
        </a:p>
      </dgm:t>
    </dgm:pt>
    <dgm:pt modelId="{D15F9CF7-48B1-47B4-B9E5-450F79008C91}" type="parTrans" cxnId="{A88EC63A-4505-4790-9FA2-850C578A6E69}">
      <dgm:prSet/>
      <dgm:spPr/>
      <dgm:t>
        <a:bodyPr/>
        <a:lstStyle/>
        <a:p>
          <a:endParaRPr lang="en-US"/>
        </a:p>
      </dgm:t>
    </dgm:pt>
    <dgm:pt modelId="{8B689CE1-4B5A-4A68-9C95-37C7DCF774B1}" type="sibTrans" cxnId="{A88EC63A-4505-4790-9FA2-850C578A6E69}">
      <dgm:prSet/>
      <dgm:spPr/>
      <dgm:t>
        <a:bodyPr/>
        <a:lstStyle/>
        <a:p>
          <a:endParaRPr lang="en-US"/>
        </a:p>
      </dgm:t>
    </dgm:pt>
    <dgm:pt modelId="{9E018FB9-500C-4826-A277-C273C3DB9DCE}">
      <dgm:prSet phldrT="[Text]"/>
      <dgm:spPr/>
      <dgm:t>
        <a:bodyPr/>
        <a:lstStyle/>
        <a:p>
          <a:r>
            <a:rPr lang="en-GB" dirty="0" smtClean="0"/>
            <a:t>Please follow the email link and log in to </a:t>
          </a:r>
          <a:r>
            <a:rPr lang="en-GB" b="1" dirty="0" smtClean="0"/>
            <a:t>Sentry</a:t>
          </a:r>
          <a:r>
            <a:rPr lang="en-GB" dirty="0" smtClean="0"/>
            <a:t> and confirm whether the patient is eligible to take part in the study.</a:t>
          </a:r>
          <a:endParaRPr lang="en-US" dirty="0"/>
        </a:p>
      </dgm:t>
    </dgm:pt>
    <dgm:pt modelId="{26BF7421-4E9A-48FE-A1BE-7F24FF43F7A0}" type="parTrans" cxnId="{60FD0159-157B-4A3E-9762-A4B29518577C}">
      <dgm:prSet/>
      <dgm:spPr/>
      <dgm:t>
        <a:bodyPr/>
        <a:lstStyle/>
        <a:p>
          <a:endParaRPr lang="en-US"/>
        </a:p>
      </dgm:t>
    </dgm:pt>
    <dgm:pt modelId="{205958DE-FFEF-456B-B21B-CDFAD254029B}" type="sibTrans" cxnId="{60FD0159-157B-4A3E-9762-A4B29518577C}">
      <dgm:prSet/>
      <dgm:spPr/>
      <dgm:t>
        <a:bodyPr/>
        <a:lstStyle/>
        <a:p>
          <a:endParaRPr lang="en-US"/>
        </a:p>
      </dgm:t>
    </dgm:pt>
    <dgm:pt modelId="{93EA7A12-B145-49F6-97B3-CE4DF9F42EA9}" type="pres">
      <dgm:prSet presAssocID="{8F322096-0F87-4D11-BA9A-18382657269E}" presName="CompostProcess" presStyleCnt="0">
        <dgm:presLayoutVars>
          <dgm:dir/>
          <dgm:resizeHandles val="exact"/>
        </dgm:presLayoutVars>
      </dgm:prSet>
      <dgm:spPr/>
    </dgm:pt>
    <dgm:pt modelId="{D42345CA-C610-47A0-A273-8DD0A9C826F8}" type="pres">
      <dgm:prSet presAssocID="{8F322096-0F87-4D11-BA9A-18382657269E}" presName="arrow" presStyleLbl="bgShp" presStyleIdx="0" presStyleCnt="1" custLinFactNeighborX="-1909" custLinFactNeighborY="9250"/>
      <dgm:spPr/>
    </dgm:pt>
    <dgm:pt modelId="{A55C6028-0399-41B3-8857-F30FCED75C44}" type="pres">
      <dgm:prSet presAssocID="{8F322096-0F87-4D11-BA9A-18382657269E}" presName="linearProcess" presStyleCnt="0"/>
      <dgm:spPr/>
    </dgm:pt>
    <dgm:pt modelId="{4FBBE622-6D07-4B75-AF44-11663EF5EA75}" type="pres">
      <dgm:prSet presAssocID="{735CF333-836B-43DB-BA56-DB845B726103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13E1DA-8855-434A-B125-A79E2CCB1E6D}" type="pres">
      <dgm:prSet presAssocID="{8B689CE1-4B5A-4A68-9C95-37C7DCF774B1}" presName="sibTrans" presStyleCnt="0"/>
      <dgm:spPr/>
    </dgm:pt>
    <dgm:pt modelId="{CDF4D3F7-5156-4CC1-979C-B786B259077C}" type="pres">
      <dgm:prSet presAssocID="{9E018FB9-500C-4826-A277-C273C3DB9DCE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88EC63A-4505-4790-9FA2-850C578A6E69}" srcId="{8F322096-0F87-4D11-BA9A-18382657269E}" destId="{735CF333-836B-43DB-BA56-DB845B726103}" srcOrd="0" destOrd="0" parTransId="{D15F9CF7-48B1-47B4-B9E5-450F79008C91}" sibTransId="{8B689CE1-4B5A-4A68-9C95-37C7DCF774B1}"/>
    <dgm:cxn modelId="{60FD0159-157B-4A3E-9762-A4B29518577C}" srcId="{8F322096-0F87-4D11-BA9A-18382657269E}" destId="{9E018FB9-500C-4826-A277-C273C3DB9DCE}" srcOrd="1" destOrd="0" parTransId="{26BF7421-4E9A-48FE-A1BE-7F24FF43F7A0}" sibTransId="{205958DE-FFEF-456B-B21B-CDFAD254029B}"/>
    <dgm:cxn modelId="{34A2D013-DC69-402A-B221-F980B0A9A557}" type="presOf" srcId="{735CF333-836B-43DB-BA56-DB845B726103}" destId="{4FBBE622-6D07-4B75-AF44-11663EF5EA75}" srcOrd="0" destOrd="0" presId="urn:microsoft.com/office/officeart/2005/8/layout/hProcess9"/>
    <dgm:cxn modelId="{8D63081E-805F-4D22-831B-C5305CD2B165}" type="presOf" srcId="{9E018FB9-500C-4826-A277-C273C3DB9DCE}" destId="{CDF4D3F7-5156-4CC1-979C-B786B259077C}" srcOrd="0" destOrd="0" presId="urn:microsoft.com/office/officeart/2005/8/layout/hProcess9"/>
    <dgm:cxn modelId="{49677CC3-5AB4-4E77-9BD9-0F74F29B2BD4}" type="presOf" srcId="{8F322096-0F87-4D11-BA9A-18382657269E}" destId="{93EA7A12-B145-49F6-97B3-CE4DF9F42EA9}" srcOrd="0" destOrd="0" presId="urn:microsoft.com/office/officeart/2005/8/layout/hProcess9"/>
    <dgm:cxn modelId="{DBCF1F3E-9DEC-4E6F-B81C-BEF6E5841576}" type="presParOf" srcId="{93EA7A12-B145-49F6-97B3-CE4DF9F42EA9}" destId="{D42345CA-C610-47A0-A273-8DD0A9C826F8}" srcOrd="0" destOrd="0" presId="urn:microsoft.com/office/officeart/2005/8/layout/hProcess9"/>
    <dgm:cxn modelId="{920E6C7D-EBCB-4BA4-995D-B50FFA43CD69}" type="presParOf" srcId="{93EA7A12-B145-49F6-97B3-CE4DF9F42EA9}" destId="{A55C6028-0399-41B3-8857-F30FCED75C44}" srcOrd="1" destOrd="0" presId="urn:microsoft.com/office/officeart/2005/8/layout/hProcess9"/>
    <dgm:cxn modelId="{3DB64E1F-31E2-4015-BD30-87588F83A3EF}" type="presParOf" srcId="{A55C6028-0399-41B3-8857-F30FCED75C44}" destId="{4FBBE622-6D07-4B75-AF44-11663EF5EA75}" srcOrd="0" destOrd="0" presId="urn:microsoft.com/office/officeart/2005/8/layout/hProcess9"/>
    <dgm:cxn modelId="{9E0D8EBA-AEF8-4316-88F2-1EEE2DFC0651}" type="presParOf" srcId="{A55C6028-0399-41B3-8857-F30FCED75C44}" destId="{6813E1DA-8855-434A-B125-A79E2CCB1E6D}" srcOrd="1" destOrd="0" presId="urn:microsoft.com/office/officeart/2005/8/layout/hProcess9"/>
    <dgm:cxn modelId="{14DED848-0328-4561-8BF1-62F6EBEB876A}" type="presParOf" srcId="{A55C6028-0399-41B3-8857-F30FCED75C44}" destId="{CDF4D3F7-5156-4CC1-979C-B786B259077C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2345CA-C610-47A0-A273-8DD0A9C826F8}">
      <dsp:nvSpPr>
        <dsp:cNvPr id="0" name=""/>
        <dsp:cNvSpPr/>
      </dsp:nvSpPr>
      <dsp:spPr>
        <a:xfrm>
          <a:off x="451586" y="0"/>
          <a:ext cx="6530975" cy="5122333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BBE622-6D07-4B75-AF44-11663EF5EA75}">
      <dsp:nvSpPr>
        <dsp:cNvPr id="0" name=""/>
        <dsp:cNvSpPr/>
      </dsp:nvSpPr>
      <dsp:spPr>
        <a:xfrm>
          <a:off x="481813" y="1536699"/>
          <a:ext cx="3266237" cy="204893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 All assigned GP’s</a:t>
          </a:r>
          <a:r>
            <a:rPr lang="en-GB" sz="2300" kern="1200" dirty="0" smtClean="0"/>
            <a:t> will receive an email once a patient has provided informed consent</a:t>
          </a:r>
          <a:endParaRPr lang="en-US" sz="2300" kern="1200" dirty="0"/>
        </a:p>
      </dsp:txBody>
      <dsp:txXfrm>
        <a:off x="581834" y="1636720"/>
        <a:ext cx="3066195" cy="1848891"/>
      </dsp:txXfrm>
    </dsp:sp>
    <dsp:sp modelId="{CDF4D3F7-5156-4CC1-979C-B786B259077C}">
      <dsp:nvSpPr>
        <dsp:cNvPr id="0" name=""/>
        <dsp:cNvSpPr/>
      </dsp:nvSpPr>
      <dsp:spPr>
        <a:xfrm>
          <a:off x="3935448" y="1536699"/>
          <a:ext cx="3266237" cy="204893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/>
            <a:t>Please follow the email link and log in to </a:t>
          </a:r>
          <a:r>
            <a:rPr lang="en-GB" sz="2300" b="1" kern="1200" dirty="0" smtClean="0"/>
            <a:t>Sentry</a:t>
          </a:r>
          <a:r>
            <a:rPr lang="en-GB" sz="2300" kern="1200" dirty="0" smtClean="0"/>
            <a:t> and confirm whether the patient is eligible to take part in the study.</a:t>
          </a:r>
          <a:endParaRPr lang="en-US" sz="2300" kern="1200" dirty="0"/>
        </a:p>
      </dsp:txBody>
      <dsp:txXfrm>
        <a:off x="4035469" y="1636720"/>
        <a:ext cx="3066195" cy="18488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10402B-2196-4C6E-9A3C-8841FEE39740}" type="datetimeFigureOut">
              <a:rPr lang="en-GB" smtClean="0"/>
              <a:t>04/04/2020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D9FF4C-48FC-4863-BBC4-308206D6F2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2224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710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735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905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3888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815074"/>
            <a:ext cx="11525250" cy="5668279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67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ox_small_cmyk_pos_rect.jpg">
            <a:extLst>
              <a:ext uri="{FF2B5EF4-FFF2-40B4-BE49-F238E27FC236}">
                <a16:creationId xmlns:a16="http://schemas.microsoft.com/office/drawing/2014/main" id="{29523A6B-9077-41E9-BC1C-2E56DA2D991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058" y="120653"/>
            <a:ext cx="1899157" cy="584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C90A40-445B-4078-84F6-7F398169CAD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5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42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576306" rtl="0" eaLnBrk="1" latinLnBrk="0" hangingPunct="1">
        <a:spcBef>
          <a:spcPct val="0"/>
        </a:spcBef>
        <a:buNone/>
        <a:defRPr sz="56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230" indent="-432230" algn="l" defTabSz="576306" rtl="0" eaLnBrk="1" latinLnBrk="0" hangingPunct="1">
        <a:spcBef>
          <a:spcPct val="20000"/>
        </a:spcBef>
        <a:buFont typeface="Arial"/>
        <a:buChar char="•"/>
        <a:defRPr sz="4001" kern="1200">
          <a:solidFill>
            <a:schemeClr val="tx1"/>
          </a:solidFill>
          <a:latin typeface="+mn-lt"/>
          <a:ea typeface="+mn-ea"/>
          <a:cs typeface="+mn-cs"/>
        </a:defRPr>
      </a:lvl1pPr>
      <a:lvl2pPr marL="936497" indent="-360191" algn="l" defTabSz="576306" rtl="0" eaLnBrk="1" latinLnBrk="0" hangingPunct="1">
        <a:spcBef>
          <a:spcPct val="20000"/>
        </a:spcBef>
        <a:buFont typeface="Arial"/>
        <a:buChar char="–"/>
        <a:defRPr sz="3468" kern="1200">
          <a:solidFill>
            <a:schemeClr val="tx1"/>
          </a:solidFill>
          <a:latin typeface="+mn-lt"/>
          <a:ea typeface="+mn-ea"/>
          <a:cs typeface="+mn-cs"/>
        </a:defRPr>
      </a:lvl2pPr>
      <a:lvl3pPr marL="1440764" indent="-288153" algn="l" defTabSz="576306" rtl="0" eaLnBrk="1" latinLnBrk="0" hangingPunct="1">
        <a:spcBef>
          <a:spcPct val="20000"/>
        </a:spcBef>
        <a:buFont typeface="Arial"/>
        <a:buChar char="•"/>
        <a:defRPr sz="3068" kern="1200">
          <a:solidFill>
            <a:schemeClr val="tx1"/>
          </a:solidFill>
          <a:latin typeface="+mn-lt"/>
          <a:ea typeface="+mn-ea"/>
          <a:cs typeface="+mn-cs"/>
        </a:defRPr>
      </a:lvl3pPr>
      <a:lvl4pPr marL="2017070" indent="-288153" algn="l" defTabSz="576306" rtl="0" eaLnBrk="1" latinLnBrk="0" hangingPunct="1">
        <a:spcBef>
          <a:spcPct val="20000"/>
        </a:spcBef>
        <a:buFont typeface="Arial"/>
        <a:buChar char="–"/>
        <a:defRPr sz="2534" kern="1200">
          <a:solidFill>
            <a:schemeClr val="tx1"/>
          </a:solidFill>
          <a:latin typeface="+mn-lt"/>
          <a:ea typeface="+mn-ea"/>
          <a:cs typeface="+mn-cs"/>
        </a:defRPr>
      </a:lvl4pPr>
      <a:lvl5pPr marL="2593375" indent="-288153" algn="l" defTabSz="576306" rtl="0" eaLnBrk="1" latinLnBrk="0" hangingPunct="1">
        <a:spcBef>
          <a:spcPct val="20000"/>
        </a:spcBef>
        <a:buFont typeface="Arial"/>
        <a:buChar char="»"/>
        <a:defRPr sz="2534" kern="1200">
          <a:solidFill>
            <a:schemeClr val="tx1"/>
          </a:solidFill>
          <a:latin typeface="+mn-lt"/>
          <a:ea typeface="+mn-ea"/>
          <a:cs typeface="+mn-cs"/>
        </a:defRPr>
      </a:lvl5pPr>
      <a:lvl6pPr marL="3169681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6pPr>
      <a:lvl7pPr marL="3745987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7pPr>
      <a:lvl8pPr marL="4322294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8pPr>
      <a:lvl9pPr marL="4898599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1pPr>
      <a:lvl2pPr marL="57630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2pPr>
      <a:lvl3pPr marL="1152611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728917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0522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8153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45783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4034139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61044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 userDrawn="1"/>
        </p:nvSpPr>
        <p:spPr bwMode="auto">
          <a:xfrm>
            <a:off x="-1" y="815074"/>
            <a:ext cx="11525250" cy="5668279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67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ox_small_cmyk_pos_rect.jpg">
            <a:extLst>
              <a:ext uri="{FF2B5EF4-FFF2-40B4-BE49-F238E27FC236}">
                <a16:creationId xmlns:a16="http://schemas.microsoft.com/office/drawing/2014/main" id="{F85E46A7-F3F1-493B-A6E2-2863EE62F68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058" y="120653"/>
            <a:ext cx="1899157" cy="584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511A92-F34C-489C-83AD-4601F02C41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5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8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576306" rtl="0" eaLnBrk="1" latinLnBrk="0" hangingPunct="1">
        <a:spcBef>
          <a:spcPct val="0"/>
        </a:spcBef>
        <a:buNone/>
        <a:defRPr sz="56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230" indent="-432230" algn="l" defTabSz="576306" rtl="0" eaLnBrk="1" latinLnBrk="0" hangingPunct="1">
        <a:spcBef>
          <a:spcPct val="20000"/>
        </a:spcBef>
        <a:buFont typeface="Arial"/>
        <a:buChar char="•"/>
        <a:defRPr sz="4001" kern="1200">
          <a:solidFill>
            <a:schemeClr val="tx1"/>
          </a:solidFill>
          <a:latin typeface="+mn-lt"/>
          <a:ea typeface="+mn-ea"/>
          <a:cs typeface="+mn-cs"/>
        </a:defRPr>
      </a:lvl1pPr>
      <a:lvl2pPr marL="936497" indent="-360191" algn="l" defTabSz="576306" rtl="0" eaLnBrk="1" latinLnBrk="0" hangingPunct="1">
        <a:spcBef>
          <a:spcPct val="20000"/>
        </a:spcBef>
        <a:buFont typeface="Arial"/>
        <a:buChar char="–"/>
        <a:defRPr sz="3468" kern="1200">
          <a:solidFill>
            <a:schemeClr val="tx1"/>
          </a:solidFill>
          <a:latin typeface="+mn-lt"/>
          <a:ea typeface="+mn-ea"/>
          <a:cs typeface="+mn-cs"/>
        </a:defRPr>
      </a:lvl2pPr>
      <a:lvl3pPr marL="1440764" indent="-288153" algn="l" defTabSz="576306" rtl="0" eaLnBrk="1" latinLnBrk="0" hangingPunct="1">
        <a:spcBef>
          <a:spcPct val="20000"/>
        </a:spcBef>
        <a:buFont typeface="Arial"/>
        <a:buChar char="•"/>
        <a:defRPr sz="3068" kern="1200">
          <a:solidFill>
            <a:schemeClr val="tx1"/>
          </a:solidFill>
          <a:latin typeface="+mn-lt"/>
          <a:ea typeface="+mn-ea"/>
          <a:cs typeface="+mn-cs"/>
        </a:defRPr>
      </a:lvl3pPr>
      <a:lvl4pPr marL="2017070" indent="-288153" algn="l" defTabSz="576306" rtl="0" eaLnBrk="1" latinLnBrk="0" hangingPunct="1">
        <a:spcBef>
          <a:spcPct val="20000"/>
        </a:spcBef>
        <a:buFont typeface="Arial"/>
        <a:buChar char="–"/>
        <a:defRPr sz="2534" kern="1200">
          <a:solidFill>
            <a:schemeClr val="tx1"/>
          </a:solidFill>
          <a:latin typeface="+mn-lt"/>
          <a:ea typeface="+mn-ea"/>
          <a:cs typeface="+mn-cs"/>
        </a:defRPr>
      </a:lvl4pPr>
      <a:lvl5pPr marL="2593375" indent="-288153" algn="l" defTabSz="576306" rtl="0" eaLnBrk="1" latinLnBrk="0" hangingPunct="1">
        <a:spcBef>
          <a:spcPct val="20000"/>
        </a:spcBef>
        <a:buFont typeface="Arial"/>
        <a:buChar char="»"/>
        <a:defRPr sz="2534" kern="1200">
          <a:solidFill>
            <a:schemeClr val="tx1"/>
          </a:solidFill>
          <a:latin typeface="+mn-lt"/>
          <a:ea typeface="+mn-ea"/>
          <a:cs typeface="+mn-cs"/>
        </a:defRPr>
      </a:lvl5pPr>
      <a:lvl6pPr marL="3169681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6pPr>
      <a:lvl7pPr marL="3745987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7pPr>
      <a:lvl8pPr marL="4322294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8pPr>
      <a:lvl9pPr marL="4898599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1pPr>
      <a:lvl2pPr marL="57630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2pPr>
      <a:lvl3pPr marL="1152611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728917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0522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8153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45783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4034139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61044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815074"/>
            <a:ext cx="11525250" cy="56682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67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ox_small_cmyk_pos_rect.jpg">
            <a:extLst>
              <a:ext uri="{FF2B5EF4-FFF2-40B4-BE49-F238E27FC236}">
                <a16:creationId xmlns:a16="http://schemas.microsoft.com/office/drawing/2014/main" id="{08929B16-FDF7-4AA6-A2A9-39A89E7BD9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058" y="120653"/>
            <a:ext cx="1899157" cy="584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C7434D9-F1AE-452C-942D-BBCD81D23ED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5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3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576306" rtl="0" eaLnBrk="1" latinLnBrk="0" hangingPunct="1">
        <a:spcBef>
          <a:spcPct val="0"/>
        </a:spcBef>
        <a:buNone/>
        <a:defRPr sz="56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230" indent="-432230" algn="l" defTabSz="576306" rtl="0" eaLnBrk="1" latinLnBrk="0" hangingPunct="1">
        <a:spcBef>
          <a:spcPct val="20000"/>
        </a:spcBef>
        <a:buFont typeface="Arial"/>
        <a:buChar char="•"/>
        <a:defRPr sz="4001" kern="1200">
          <a:solidFill>
            <a:schemeClr val="tx1"/>
          </a:solidFill>
          <a:latin typeface="+mn-lt"/>
          <a:ea typeface="+mn-ea"/>
          <a:cs typeface="+mn-cs"/>
        </a:defRPr>
      </a:lvl1pPr>
      <a:lvl2pPr marL="936497" indent="-360191" algn="l" defTabSz="576306" rtl="0" eaLnBrk="1" latinLnBrk="0" hangingPunct="1">
        <a:spcBef>
          <a:spcPct val="20000"/>
        </a:spcBef>
        <a:buFont typeface="Arial"/>
        <a:buChar char="–"/>
        <a:defRPr sz="3468" kern="1200">
          <a:solidFill>
            <a:schemeClr val="tx1"/>
          </a:solidFill>
          <a:latin typeface="+mn-lt"/>
          <a:ea typeface="+mn-ea"/>
          <a:cs typeface="+mn-cs"/>
        </a:defRPr>
      </a:lvl2pPr>
      <a:lvl3pPr marL="1440764" indent="-288153" algn="l" defTabSz="576306" rtl="0" eaLnBrk="1" latinLnBrk="0" hangingPunct="1">
        <a:spcBef>
          <a:spcPct val="20000"/>
        </a:spcBef>
        <a:buFont typeface="Arial"/>
        <a:buChar char="•"/>
        <a:defRPr sz="3068" kern="1200">
          <a:solidFill>
            <a:schemeClr val="tx1"/>
          </a:solidFill>
          <a:latin typeface="+mn-lt"/>
          <a:ea typeface="+mn-ea"/>
          <a:cs typeface="+mn-cs"/>
        </a:defRPr>
      </a:lvl3pPr>
      <a:lvl4pPr marL="2017070" indent="-288153" algn="l" defTabSz="576306" rtl="0" eaLnBrk="1" latinLnBrk="0" hangingPunct="1">
        <a:spcBef>
          <a:spcPct val="20000"/>
        </a:spcBef>
        <a:buFont typeface="Arial"/>
        <a:buChar char="–"/>
        <a:defRPr sz="2534" kern="1200">
          <a:solidFill>
            <a:schemeClr val="tx1"/>
          </a:solidFill>
          <a:latin typeface="+mn-lt"/>
          <a:ea typeface="+mn-ea"/>
          <a:cs typeface="+mn-cs"/>
        </a:defRPr>
      </a:lvl4pPr>
      <a:lvl5pPr marL="2593375" indent="-288153" algn="l" defTabSz="576306" rtl="0" eaLnBrk="1" latinLnBrk="0" hangingPunct="1">
        <a:spcBef>
          <a:spcPct val="20000"/>
        </a:spcBef>
        <a:buFont typeface="Arial"/>
        <a:buChar char="»"/>
        <a:defRPr sz="2534" kern="1200">
          <a:solidFill>
            <a:schemeClr val="tx1"/>
          </a:solidFill>
          <a:latin typeface="+mn-lt"/>
          <a:ea typeface="+mn-ea"/>
          <a:cs typeface="+mn-cs"/>
        </a:defRPr>
      </a:lvl5pPr>
      <a:lvl6pPr marL="3169681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6pPr>
      <a:lvl7pPr marL="3745987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7pPr>
      <a:lvl8pPr marL="4322294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8pPr>
      <a:lvl9pPr marL="4898599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1pPr>
      <a:lvl2pPr marL="57630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2pPr>
      <a:lvl3pPr marL="1152611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728917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0522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8153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45783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4034139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61044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x_small_cmyk_pos_rect.jpg">
            <a:extLst>
              <a:ext uri="{FF2B5EF4-FFF2-40B4-BE49-F238E27FC236}">
                <a16:creationId xmlns:a16="http://schemas.microsoft.com/office/drawing/2014/main" id="{08929B16-FDF7-4AA6-A2A9-39A89E7BD9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058" y="120653"/>
            <a:ext cx="1899157" cy="584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C7434D9-F1AE-452C-942D-BBCD81D23ED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5" y="120652"/>
            <a:ext cx="1798064" cy="58499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5241E2E-BF1D-4781-8F87-A4119B0801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" y="815074"/>
            <a:ext cx="11525250" cy="5668279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67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1257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576306" rtl="0" eaLnBrk="1" latinLnBrk="0" hangingPunct="1">
        <a:spcBef>
          <a:spcPct val="0"/>
        </a:spcBef>
        <a:buNone/>
        <a:defRPr sz="56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230" indent="-432230" algn="l" defTabSz="576306" rtl="0" eaLnBrk="1" latinLnBrk="0" hangingPunct="1">
        <a:spcBef>
          <a:spcPct val="20000"/>
        </a:spcBef>
        <a:buFont typeface="Arial"/>
        <a:buChar char="•"/>
        <a:defRPr sz="4001" kern="1200">
          <a:solidFill>
            <a:schemeClr val="tx1"/>
          </a:solidFill>
          <a:latin typeface="+mn-lt"/>
          <a:ea typeface="+mn-ea"/>
          <a:cs typeface="+mn-cs"/>
        </a:defRPr>
      </a:lvl1pPr>
      <a:lvl2pPr marL="936497" indent="-360191" algn="l" defTabSz="576306" rtl="0" eaLnBrk="1" latinLnBrk="0" hangingPunct="1">
        <a:spcBef>
          <a:spcPct val="20000"/>
        </a:spcBef>
        <a:buFont typeface="Arial"/>
        <a:buChar char="–"/>
        <a:defRPr sz="3468" kern="1200">
          <a:solidFill>
            <a:schemeClr val="tx1"/>
          </a:solidFill>
          <a:latin typeface="+mn-lt"/>
          <a:ea typeface="+mn-ea"/>
          <a:cs typeface="+mn-cs"/>
        </a:defRPr>
      </a:lvl2pPr>
      <a:lvl3pPr marL="1440764" indent="-288153" algn="l" defTabSz="576306" rtl="0" eaLnBrk="1" latinLnBrk="0" hangingPunct="1">
        <a:spcBef>
          <a:spcPct val="20000"/>
        </a:spcBef>
        <a:buFont typeface="Arial"/>
        <a:buChar char="•"/>
        <a:defRPr sz="3068" kern="1200">
          <a:solidFill>
            <a:schemeClr val="tx1"/>
          </a:solidFill>
          <a:latin typeface="+mn-lt"/>
          <a:ea typeface="+mn-ea"/>
          <a:cs typeface="+mn-cs"/>
        </a:defRPr>
      </a:lvl3pPr>
      <a:lvl4pPr marL="2017070" indent="-288153" algn="l" defTabSz="576306" rtl="0" eaLnBrk="1" latinLnBrk="0" hangingPunct="1">
        <a:spcBef>
          <a:spcPct val="20000"/>
        </a:spcBef>
        <a:buFont typeface="Arial"/>
        <a:buChar char="–"/>
        <a:defRPr sz="2534" kern="1200">
          <a:solidFill>
            <a:schemeClr val="tx1"/>
          </a:solidFill>
          <a:latin typeface="+mn-lt"/>
          <a:ea typeface="+mn-ea"/>
          <a:cs typeface="+mn-cs"/>
        </a:defRPr>
      </a:lvl4pPr>
      <a:lvl5pPr marL="2593375" indent="-288153" algn="l" defTabSz="576306" rtl="0" eaLnBrk="1" latinLnBrk="0" hangingPunct="1">
        <a:spcBef>
          <a:spcPct val="20000"/>
        </a:spcBef>
        <a:buFont typeface="Arial"/>
        <a:buChar char="»"/>
        <a:defRPr sz="2534" kern="1200">
          <a:solidFill>
            <a:schemeClr val="tx1"/>
          </a:solidFill>
          <a:latin typeface="+mn-lt"/>
          <a:ea typeface="+mn-ea"/>
          <a:cs typeface="+mn-cs"/>
        </a:defRPr>
      </a:lvl5pPr>
      <a:lvl6pPr marL="3169681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6pPr>
      <a:lvl7pPr marL="3745987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7pPr>
      <a:lvl8pPr marL="4322294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8pPr>
      <a:lvl9pPr marL="4898599" indent="-288153" algn="l" defTabSz="576306" rtl="0" eaLnBrk="1" latinLnBrk="0" hangingPunct="1">
        <a:spcBef>
          <a:spcPct val="20000"/>
        </a:spcBef>
        <a:buFont typeface="Arial"/>
        <a:buChar char="•"/>
        <a:defRPr sz="25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1pPr>
      <a:lvl2pPr marL="57630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2pPr>
      <a:lvl3pPr marL="1152611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728917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0522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81530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457834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4034139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610446" algn="l" defTabSz="576306" rtl="0" eaLnBrk="1" latinLnBrk="0" hangingPunct="1"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hyperlink" Target="mailto:practiceenquiries@phc.ox.ac.uk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immform.dh.gov.uk/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23787" y="1074994"/>
            <a:ext cx="7569099" cy="5247783"/>
          </a:xfrm>
          <a:prstGeom prst="rect">
            <a:avLst/>
          </a:prstGeom>
          <a:solidFill>
            <a:srgbClr val="FFFFFF">
              <a:alpha val="25098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 study</a:t>
            </a:r>
          </a:p>
          <a:p>
            <a:r>
              <a:rPr lang="en-GB" sz="3600" dirty="0">
                <a:solidFill>
                  <a:schemeClr val="bg1"/>
                </a:solidFill>
              </a:rPr>
              <a:t>Platform Randomised trial of </a:t>
            </a:r>
            <a:r>
              <a:rPr lang="en-GB" sz="3600" dirty="0" err="1">
                <a:solidFill>
                  <a:schemeClr val="bg1"/>
                </a:solidFill>
              </a:rPr>
              <a:t>INterventions</a:t>
            </a:r>
            <a:r>
              <a:rPr lang="en-GB" sz="3600" dirty="0">
                <a:solidFill>
                  <a:schemeClr val="bg1"/>
                </a:solidFill>
              </a:rPr>
              <a:t> against COVID-19 In older </a:t>
            </a:r>
            <a:r>
              <a:rPr lang="en-GB" sz="3600" dirty="0" err="1" smtClean="0">
                <a:solidFill>
                  <a:schemeClr val="bg1"/>
                </a:solidFill>
              </a:rPr>
              <a:t>peoPLE</a:t>
            </a:r>
            <a:endParaRPr lang="en-US" sz="186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867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  <a:defRPr/>
            </a:pPr>
            <a:r>
              <a:rPr lang="en-GB" sz="2000" dirty="0">
                <a:solidFill>
                  <a:schemeClr val="bg1"/>
                </a:solidFill>
              </a:rPr>
              <a:t>Chief Investigator: Professor Chris Butler</a:t>
            </a:r>
          </a:p>
          <a:p>
            <a:pPr>
              <a:spcBef>
                <a:spcPts val="1800"/>
              </a:spcBef>
              <a:defRPr/>
            </a:pPr>
            <a:r>
              <a:rPr lang="en-GB" sz="2000" dirty="0">
                <a:solidFill>
                  <a:schemeClr val="bg1"/>
                </a:solidFill>
              </a:rPr>
              <a:t>Sponsor: University of Oxford </a:t>
            </a:r>
          </a:p>
          <a:p>
            <a:pPr>
              <a:spcBef>
                <a:spcPts val="1800"/>
              </a:spcBef>
              <a:defRPr/>
            </a:pPr>
            <a:r>
              <a:rPr lang="en-GB" sz="2000" dirty="0">
                <a:solidFill>
                  <a:schemeClr val="bg1"/>
                </a:solidFill>
              </a:rPr>
              <a:t>Funded by Dept. of Health and Social Care</a:t>
            </a:r>
          </a:p>
          <a:p>
            <a:endParaRPr lang="en-US" sz="186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86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PRINCIPLE-TRIAL_Colour_on-white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506191" y="73977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5331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15660" y="1569040"/>
            <a:ext cx="578684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You will be taken to the ‘Participant Eligibility’ page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4" name="Picture 3" descr="PRINCIPLE-TRIAL_Colour_on-white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747261" y="82289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3"/>
          <a:srcRect l="10096" t="9692" r="7212" b="7070"/>
          <a:stretch/>
        </p:blipFill>
        <p:spPr bwMode="auto">
          <a:xfrm>
            <a:off x="198936" y="2078444"/>
            <a:ext cx="5307058" cy="27813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/>
          <p:nvPr/>
        </p:nvPicPr>
        <p:blipFill rotWithShape="1">
          <a:blip r:embed="rId4"/>
          <a:srcRect l="11218" t="11687" r="12019" b="29590"/>
          <a:stretch/>
        </p:blipFill>
        <p:spPr bwMode="auto">
          <a:xfrm>
            <a:off x="5898016" y="3514633"/>
            <a:ext cx="5440544" cy="26902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505994" y="2899080"/>
            <a:ext cx="578684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dirty="0">
                <a:solidFill>
                  <a:schemeClr val="bg1"/>
                </a:solidFill>
              </a:rPr>
              <a:t>You will be asked to </a:t>
            </a:r>
            <a:r>
              <a:rPr lang="en-US" dirty="0" smtClean="0">
                <a:solidFill>
                  <a:schemeClr val="bg1"/>
                </a:solidFill>
              </a:rPr>
              <a:t>enter the Participant’s NHS number and confirm </a:t>
            </a:r>
            <a:r>
              <a:rPr lang="en-US" dirty="0">
                <a:solidFill>
                  <a:schemeClr val="bg1"/>
                </a:solidFill>
              </a:rPr>
              <a:t>that the Participant meets the Inclusion Criteria.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62994" y="847884"/>
            <a:ext cx="22321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 smtClean="0">
                <a:solidFill>
                  <a:schemeClr val="bg1"/>
                </a:solidFill>
              </a:rPr>
              <a:t>Sentry</a:t>
            </a:r>
            <a:endParaRPr 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40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5577" y="1539833"/>
            <a:ext cx="578684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Confirm the Participant does not meet the exclusion criteria</a:t>
            </a:r>
          </a:p>
        </p:txBody>
      </p:sp>
      <p:pic>
        <p:nvPicPr>
          <p:cNvPr id="4" name="Picture 3" descr="PRINCIPLE-TRIAL_Colour_on-white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747261" y="82289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370339" y="847884"/>
            <a:ext cx="22321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 smtClean="0">
                <a:solidFill>
                  <a:schemeClr val="bg1"/>
                </a:solidFill>
              </a:rPr>
              <a:t>Sentry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86397" y="2585725"/>
            <a:ext cx="578684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dirty="0" smtClean="0">
                <a:solidFill>
                  <a:schemeClr val="bg1"/>
                </a:solidFill>
              </a:rPr>
              <a:t>When you click CONFIRM the Participant will automatically be Randomised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/>
          <p:nvPr/>
        </p:nvPicPr>
        <p:blipFill rotWithShape="1">
          <a:blip r:embed="rId3"/>
          <a:srcRect l="36218" t="28255" r="38942" b="10603"/>
          <a:stretch/>
        </p:blipFill>
        <p:spPr bwMode="auto">
          <a:xfrm>
            <a:off x="1599473" y="1893776"/>
            <a:ext cx="2632892" cy="44197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/>
          <p:cNvPicPr/>
          <p:nvPr/>
        </p:nvPicPr>
        <p:blipFill rotWithShape="1">
          <a:blip r:embed="rId4"/>
          <a:srcRect l="11218" t="31072" r="12339" b="17047"/>
          <a:stretch/>
        </p:blipFill>
        <p:spPr bwMode="auto">
          <a:xfrm>
            <a:off x="6108107" y="3459117"/>
            <a:ext cx="4543425" cy="17335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82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54511" y="2866599"/>
            <a:ext cx="2613399" cy="188698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smtClean="0"/>
              <a:t>Usual Care </a:t>
            </a:r>
            <a:endParaRPr lang="en-GB" sz="3600" dirty="0"/>
          </a:p>
        </p:txBody>
      </p:sp>
      <p:sp>
        <p:nvSpPr>
          <p:cNvPr id="3" name="Rectangle 2"/>
          <p:cNvSpPr/>
          <p:nvPr/>
        </p:nvSpPr>
        <p:spPr>
          <a:xfrm>
            <a:off x="7039260" y="2820181"/>
            <a:ext cx="2613399" cy="188698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smtClean="0"/>
              <a:t>Usual Care Plus Trial Medication</a:t>
            </a:r>
            <a:endParaRPr lang="en-GB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3161211" y="888274"/>
            <a:ext cx="4715691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>
                <a:solidFill>
                  <a:schemeClr val="bg1"/>
                </a:solidFill>
              </a:rPr>
              <a:t>Randomisation</a:t>
            </a:r>
          </a:p>
          <a:p>
            <a:endParaRPr lang="en-GB" sz="3200" dirty="0" smtClean="0">
              <a:solidFill>
                <a:schemeClr val="bg1"/>
              </a:solidFill>
            </a:endParaRPr>
          </a:p>
          <a:p>
            <a:r>
              <a:rPr lang="en-GB" sz="2000" dirty="0" smtClean="0">
                <a:solidFill>
                  <a:schemeClr val="bg1"/>
                </a:solidFill>
              </a:rPr>
              <a:t>Participants will be randomised to either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16584" y="3526971"/>
            <a:ext cx="685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chemeClr val="bg1"/>
                </a:solidFill>
              </a:rPr>
              <a:t>OR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47996" y="5754757"/>
            <a:ext cx="949373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</a:pPr>
            <a:r>
              <a:rPr lang="en-GB" sz="1600" b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Randomisation result instant, copy automatically sent to trial team and participant, randomisation will also provide participants trial ID </a:t>
            </a:r>
            <a:endParaRPr lang="en-GB" sz="1600" b="1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67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0613" y="1318580"/>
            <a:ext cx="1004495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solidFill>
                  <a:schemeClr val="bg1"/>
                </a:solidFill>
              </a:rPr>
              <a:t>Trial Medication must ONLY be provided to </a:t>
            </a:r>
            <a:r>
              <a:rPr lang="en-GB" sz="54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Participants randomised to the Medication Arm of the trial</a:t>
            </a:r>
          </a:p>
          <a:p>
            <a:endParaRPr lang="en-GB" sz="32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62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841" y="923330"/>
            <a:ext cx="9692959" cy="539434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207970" y="1396539"/>
            <a:ext cx="40951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USUAL CARE GROUP</a:t>
            </a:r>
            <a:endParaRPr lang="en-US" sz="3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7874" y="2740146"/>
            <a:ext cx="4315493" cy="281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GB" sz="2000" dirty="0" smtClean="0"/>
              <a:t>GPs </a:t>
            </a:r>
            <a:r>
              <a:rPr lang="en-GB" sz="2000" dirty="0"/>
              <a:t>to provide clinical care and advice according to current </a:t>
            </a:r>
            <a:r>
              <a:rPr lang="en-GB" sz="2000" dirty="0" smtClean="0"/>
              <a:t>practice</a:t>
            </a:r>
          </a:p>
          <a:p>
            <a:pPr algn="just"/>
            <a:endParaRPr lang="en-GB" sz="2000" dirty="0" smtClean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GB" sz="2000" dirty="0" smtClean="0"/>
              <a:t>Participants </a:t>
            </a:r>
            <a:r>
              <a:rPr lang="en-GB" sz="2000" dirty="0"/>
              <a:t>will be advised </a:t>
            </a:r>
            <a:r>
              <a:rPr lang="en-GB" sz="2000" dirty="0" smtClean="0"/>
              <a:t>to contact their GP if their condition worsens </a:t>
            </a:r>
            <a:r>
              <a:rPr lang="en-GB" sz="2000" dirty="0"/>
              <a:t>or they have concerns about their illness at any time during the </a:t>
            </a:r>
            <a:r>
              <a:rPr lang="en-GB" sz="2000" dirty="0" smtClean="0"/>
              <a:t>trial.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445"/>
          <a:stretch/>
        </p:blipFill>
        <p:spPr>
          <a:xfrm>
            <a:off x="9819160" y="2087072"/>
            <a:ext cx="1706090" cy="4230601"/>
          </a:xfrm>
          <a:prstGeom prst="rect">
            <a:avLst/>
          </a:prstGeom>
        </p:spPr>
      </p:pic>
      <p:pic>
        <p:nvPicPr>
          <p:cNvPr id="7" name="Picture 6" descr="PRINCIPLE-TRIAL_Colour_on-white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539442" y="98916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05401" y="2740146"/>
            <a:ext cx="421376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GB" sz="2000" dirty="0"/>
              <a:t>All participants will be able to take their usual prescribed medications </a:t>
            </a:r>
            <a:r>
              <a:rPr lang="en-GB" sz="2000" dirty="0" smtClean="0"/>
              <a:t>and medicines </a:t>
            </a:r>
            <a:r>
              <a:rPr lang="en-GB" sz="2000" dirty="0"/>
              <a:t>such as paracetamol </a:t>
            </a:r>
            <a:r>
              <a:rPr lang="en-GB" sz="2000" dirty="0" smtClean="0"/>
              <a:t>but they should </a:t>
            </a:r>
            <a:r>
              <a:rPr lang="en-GB" sz="2000" dirty="0"/>
              <a:t>agree not to take any experimental or unlicensed drugs for their illness.  </a:t>
            </a:r>
            <a:endParaRPr lang="en-GB" sz="2000" dirty="0" smtClean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n-GB" sz="200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sz="180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sz="180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sz="1800" dirty="0"/>
          </a:p>
        </p:txBody>
      </p:sp>
      <p:sp>
        <p:nvSpPr>
          <p:cNvPr id="8" name="TextBox 7"/>
          <p:cNvSpPr txBox="1"/>
          <p:nvPr/>
        </p:nvSpPr>
        <p:spPr>
          <a:xfrm>
            <a:off x="1383994" y="5847886"/>
            <a:ext cx="8936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800" dirty="0" smtClean="0"/>
              <a:t>* The </a:t>
            </a:r>
            <a:r>
              <a:rPr lang="en-GB" sz="1800" dirty="0"/>
              <a:t>study team will not be responsible for the usual medical care of the participants </a:t>
            </a:r>
            <a:r>
              <a:rPr lang="en-GB" sz="1800" dirty="0" smtClean="0"/>
              <a:t>illness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0325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-1" r="-592" b="19372"/>
          <a:stretch/>
        </p:blipFill>
        <p:spPr>
          <a:xfrm>
            <a:off x="1076367" y="1893628"/>
            <a:ext cx="9883833" cy="449558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47156" y="1093409"/>
            <a:ext cx="900576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USUAL CARE PLUS TRIAL MEDICATION GROUP</a:t>
            </a:r>
            <a:endParaRPr lang="en-US" sz="3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18426" y="2902622"/>
            <a:ext cx="62417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dirty="0"/>
              <a:t>Issue FP10 prescription to ensure trial medication captured in patient record  (printed scripts can then be shredded) </a:t>
            </a:r>
          </a:p>
        </p:txBody>
      </p:sp>
      <p:sp>
        <p:nvSpPr>
          <p:cNvPr id="5" name="Rectangle 4"/>
          <p:cNvSpPr/>
          <p:nvPr/>
        </p:nvSpPr>
        <p:spPr>
          <a:xfrm>
            <a:off x="4305739" y="1839765"/>
            <a:ext cx="4680320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/>
              <a:t>Follow usual care instructions </a:t>
            </a:r>
            <a:r>
              <a:rPr lang="en-GB" sz="2000" dirty="0" smtClean="0"/>
              <a:t>plus</a:t>
            </a:r>
            <a:r>
              <a:rPr lang="en-GB" dirty="0"/>
              <a:t> </a:t>
            </a:r>
            <a:r>
              <a:rPr lang="en-GB" dirty="0" smtClean="0"/>
              <a:t>the following steps by a Doctor or Pharmacist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4718425" y="4219392"/>
            <a:ext cx="6362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dirty="0"/>
              <a:t>Take one envelope with pre-printed trial medication label attached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3719" y="4838007"/>
            <a:ext cx="2452339" cy="155120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799057" y="5543020"/>
            <a:ext cx="32147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dirty="0"/>
              <a:t>Add participants trial ID to label </a:t>
            </a:r>
          </a:p>
        </p:txBody>
      </p:sp>
      <p:pic>
        <p:nvPicPr>
          <p:cNvPr id="9" name="Picture 8" descr="PRINCIPLE-TRIAL_Colour_on-white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539442" y="98916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718425" y="5988830"/>
            <a:ext cx="5847180" cy="356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 smtClean="0">
                <a:solidFill>
                  <a:schemeClr val="tx2">
                    <a:lumMod val="75000"/>
                  </a:schemeClr>
                </a:solidFill>
              </a:rPr>
              <a:t>* 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</a:rPr>
              <a:t>Please refer to </a:t>
            </a:r>
            <a:r>
              <a:rPr lang="en-GB" i="1" dirty="0" smtClean="0">
                <a:solidFill>
                  <a:schemeClr val="tx2">
                    <a:lumMod val="75000"/>
                  </a:schemeClr>
                </a:solidFill>
              </a:rPr>
              <a:t>WI Repackaging of IMP at GP site</a:t>
            </a:r>
            <a:endParaRPr lang="en-US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6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085" y="860248"/>
            <a:ext cx="9592886" cy="537840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460732" y="1869870"/>
            <a:ext cx="61345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dirty="0"/>
              <a:t>Ensure patient instructions on taking medication inside envelope </a:t>
            </a:r>
          </a:p>
        </p:txBody>
      </p:sp>
      <p:sp>
        <p:nvSpPr>
          <p:cNvPr id="4" name="Rectangle 3"/>
          <p:cNvSpPr/>
          <p:nvPr/>
        </p:nvSpPr>
        <p:spPr>
          <a:xfrm>
            <a:off x="4460732" y="3175173"/>
            <a:ext cx="52840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dirty="0"/>
              <a:t>Add one blister pack (15 tablets) to the envelope, seal </a:t>
            </a:r>
          </a:p>
        </p:txBody>
      </p:sp>
      <p:sp>
        <p:nvSpPr>
          <p:cNvPr id="5" name="Rectangle 4"/>
          <p:cNvSpPr/>
          <p:nvPr/>
        </p:nvSpPr>
        <p:spPr>
          <a:xfrm>
            <a:off x="4460730" y="4421876"/>
            <a:ext cx="576262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800" dirty="0"/>
              <a:t>Record participant ID and serial number of blister pack (from IMP box) on ‘PRINCIPLE Trial Drug Accountability Log’ </a:t>
            </a:r>
          </a:p>
        </p:txBody>
      </p:sp>
      <p:sp>
        <p:nvSpPr>
          <p:cNvPr id="6" name="Rectangle 5"/>
          <p:cNvSpPr/>
          <p:nvPr/>
        </p:nvSpPr>
        <p:spPr>
          <a:xfrm>
            <a:off x="4460731" y="5591497"/>
            <a:ext cx="576262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800" dirty="0"/>
              <a:t>Provide envelope to participant or their </a:t>
            </a:r>
            <a:r>
              <a:rPr lang="en-GB" sz="1800" dirty="0" smtClean="0"/>
              <a:t>representative</a:t>
            </a:r>
            <a:endParaRPr lang="en-GB" sz="1800" dirty="0"/>
          </a:p>
        </p:txBody>
      </p:sp>
      <p:pic>
        <p:nvPicPr>
          <p:cNvPr id="7" name="Picture 6" descr="PRINCIPLE-TRIAL_Colour_on-white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539442" y="98916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9260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700" y="873855"/>
            <a:ext cx="9909635" cy="558557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79913" y="2553026"/>
            <a:ext cx="812984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1</a:t>
            </a: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Unless </a:t>
            </a: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swab already taken for this illness episode provide COVID 19 self swab pack</a:t>
            </a:r>
            <a:endParaRPr lang="en-GB" sz="28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If </a:t>
            </a: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participant randomised to medication group, provide swab with trial </a:t>
            </a: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medication (patients will be asked to take their swab before starting medication)</a:t>
            </a:r>
            <a:endParaRPr lang="en-GB" sz="28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OR</a:t>
            </a:r>
            <a:endParaRPr lang="en-GB" sz="28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3</a:t>
            </a: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If </a:t>
            </a: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participant randomised to usual care group either post swab to </a:t>
            </a: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participant </a:t>
            </a:r>
            <a:r>
              <a:rPr lang="en-GB" sz="24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or</a:t>
            </a:r>
            <a:r>
              <a:rPr lang="en-GB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request </a:t>
            </a: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collection by participants representative </a:t>
            </a:r>
            <a:endParaRPr lang="en-GB" sz="28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4" name="Picture 3" descr="PRINCIPLE-TRIAL_Colour_on-white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539442" y="98916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5950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6859" y="1224450"/>
            <a:ext cx="10623177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Please complete </a:t>
            </a:r>
            <a:r>
              <a:rPr lang="en-GB" sz="4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the </a:t>
            </a:r>
            <a:r>
              <a:rPr lang="en-US" sz="4800" b="1" i="1" dirty="0">
                <a:solidFill>
                  <a:srgbClr val="C00000"/>
                </a:solidFill>
              </a:rPr>
              <a:t>PHE </a:t>
            </a:r>
            <a:r>
              <a:rPr lang="en-US" sz="4800" b="1" i="1" dirty="0" smtClean="0">
                <a:solidFill>
                  <a:srgbClr val="C00000"/>
                </a:solidFill>
              </a:rPr>
              <a:t>Microbiology Request Form</a:t>
            </a:r>
            <a:r>
              <a:rPr lang="en-US" sz="4800" i="1" dirty="0" smtClean="0">
                <a:solidFill>
                  <a:srgbClr val="C00000"/>
                </a:solidFill>
              </a:rPr>
              <a:t> </a:t>
            </a:r>
            <a:r>
              <a:rPr lang="en-US" sz="4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to send with the Participant’s swab pack</a:t>
            </a:r>
          </a:p>
          <a:p>
            <a:pPr algn="ctr"/>
            <a:endParaRPr lang="en-US" sz="20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r>
              <a:rPr lang="en-GB" sz="3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Please make sure you have completed the following (If not set-up on your system to run automatically):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NHS </a:t>
            </a:r>
            <a:r>
              <a:rPr lang="en-GB" sz="3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no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DOB </a:t>
            </a:r>
            <a:endParaRPr lang="en-GB" sz="3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Practice </a:t>
            </a:r>
            <a:r>
              <a:rPr lang="en-GB" sz="3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name</a:t>
            </a:r>
            <a:endParaRPr lang="en-GB" sz="3200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21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466" y="941402"/>
            <a:ext cx="9737407" cy="545356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43460" y="2428745"/>
            <a:ext cx="474977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Public Health England will provide </a:t>
            </a: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GP’s </a:t>
            </a: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with </a:t>
            </a: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the swab </a:t>
            </a: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result when </a:t>
            </a: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available</a:t>
            </a:r>
          </a:p>
          <a:p>
            <a:pPr>
              <a:spcAft>
                <a:spcPts val="0"/>
              </a:spcAft>
            </a:pPr>
            <a:endParaRPr lang="en-GB" sz="28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indent="-34290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GP </a:t>
            </a: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will call the </a:t>
            </a: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participant and provide swab </a:t>
            </a: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result</a:t>
            </a:r>
          </a:p>
          <a:p>
            <a:pPr>
              <a:spcAft>
                <a:spcPts val="0"/>
              </a:spcAft>
            </a:pPr>
            <a:endParaRPr lang="en-GB" sz="28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indent="-34290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The trial </a:t>
            </a: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team may call GP to follow up on swab result</a:t>
            </a:r>
            <a:endParaRPr lang="en-GB" sz="28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4" name="Picture 3" descr="PRINCIPLE-TRIAL_Colour_on-white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539442" y="98916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1190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3754" y="1009272"/>
            <a:ext cx="9821846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dirty="0">
                <a:solidFill>
                  <a:schemeClr val="bg1"/>
                </a:solidFill>
              </a:rPr>
              <a:t>Aim</a:t>
            </a:r>
            <a:r>
              <a:rPr lang="en-US" sz="4000" dirty="0" smtClean="0">
                <a:solidFill>
                  <a:schemeClr val="bg1"/>
                </a:solidFill>
              </a:rPr>
              <a:t>:</a:t>
            </a:r>
          </a:p>
          <a:p>
            <a:pPr lvl="0"/>
            <a:endParaRPr lang="en-US" dirty="0">
              <a:solidFill>
                <a:schemeClr val="bg1"/>
              </a:solidFill>
            </a:endParaRPr>
          </a:p>
          <a:p>
            <a:pPr lvl="0" algn="ctr"/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sz="2800" dirty="0" smtClean="0">
                <a:solidFill>
                  <a:schemeClr val="bg1"/>
                </a:solidFill>
              </a:rPr>
              <a:t>To </a:t>
            </a:r>
            <a:r>
              <a:rPr lang="en-US" sz="2800" dirty="0">
                <a:solidFill>
                  <a:schemeClr val="bg1"/>
                </a:solidFill>
              </a:rPr>
              <a:t>be the national Primary Care platform trial for UK COVID-19, assessing the effectiveness of trial treatments in reducing the need for hospital admission or death for patients with suspected COVID-19 infection aged ≥50 years with comorbidity, and aged ≥65 with or without comorbidity, and </a:t>
            </a:r>
            <a:r>
              <a:rPr lang="en-US" sz="2800" dirty="0" smtClean="0">
                <a:solidFill>
                  <a:schemeClr val="bg1"/>
                </a:solidFill>
              </a:rPr>
              <a:t>during </a:t>
            </a:r>
            <a:r>
              <a:rPr lang="en-US" sz="2800" dirty="0">
                <a:solidFill>
                  <a:schemeClr val="bg1"/>
                </a:solidFill>
              </a:rPr>
              <a:t>time of prevalent COVID-19 infections in the context of current care delivery</a:t>
            </a:r>
            <a:endParaRPr lang="en-GB" sz="28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150" y="4564091"/>
            <a:ext cx="3595100" cy="1919259"/>
          </a:xfrm>
          <a:prstGeom prst="rect">
            <a:avLst/>
          </a:prstGeom>
        </p:spPr>
      </p:pic>
      <p:pic>
        <p:nvPicPr>
          <p:cNvPr id="4" name="Picture 3" descr="PRINCIPLE-TRIAL_Colour_on-white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680752" y="73977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761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RINCIPLE-TRIAL_Colour_on-white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838700" y="73977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461" y="932031"/>
            <a:ext cx="9817332" cy="548926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36502" y="932031"/>
            <a:ext cx="505978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How do I order more swabs?</a:t>
            </a:r>
            <a:endParaRPr lang="en-US" sz="3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25665" y="2127907"/>
            <a:ext cx="454797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algn="ctr">
              <a:spcAft>
                <a:spcPts val="0"/>
              </a:spcAft>
            </a:pPr>
            <a:r>
              <a:rPr lang="en-GB" sz="2400" b="1" dirty="0">
                <a:latin typeface="Calibri" panose="020F0502020204030204" pitchFamily="34" charset="0"/>
                <a:ea typeface="Calibri" panose="020F0502020204030204" pitchFamily="34" charset="0"/>
              </a:rPr>
              <a:t>Email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2400" u="sng" dirty="0">
                <a:latin typeface="Calibri" panose="020F0502020204030204" pitchFamily="34" charset="0"/>
                <a:ea typeface="Calibri" panose="020F0502020204030204" pitchFamily="34" charset="0"/>
                <a:hlinkClick r:id="rId4"/>
              </a:rPr>
              <a:t>practiceenquiries@phc.ox.ac.uk</a:t>
            </a:r>
            <a:endParaRPr lang="en-GB" sz="28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>
              <a:spcAft>
                <a:spcPts val="0"/>
              </a:spcAft>
            </a:pPr>
            <a:endParaRPr lang="en-GB" sz="2400" dirty="0" smtClean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>
              <a:spcAft>
                <a:spcPts val="0"/>
              </a:spcAft>
            </a:pPr>
            <a:r>
              <a:rPr lang="en-GB" sz="2400" dirty="0" smtClean="0">
                <a:latin typeface="Calibri" panose="020F0502020204030204" pitchFamily="34" charset="0"/>
                <a:ea typeface="Calibri" panose="020F0502020204030204" pitchFamily="34" charset="0"/>
              </a:rPr>
              <a:t>The trial 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team will also track use and call </a:t>
            </a:r>
            <a:r>
              <a:rPr lang="en-GB" sz="2400" dirty="0" smtClean="0">
                <a:latin typeface="Calibri" panose="020F0502020204030204" pitchFamily="34" charset="0"/>
                <a:ea typeface="Calibri" panose="020F0502020204030204" pitchFamily="34" charset="0"/>
              </a:rPr>
              <a:t>GPs 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to ensure </a:t>
            </a:r>
            <a:r>
              <a:rPr lang="en-GB" sz="2400" dirty="0" smtClean="0">
                <a:latin typeface="Calibri" panose="020F0502020204030204" pitchFamily="34" charset="0"/>
                <a:ea typeface="Calibri" panose="020F0502020204030204" pitchFamily="34" charset="0"/>
              </a:rPr>
              <a:t>re-order and discuss 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any issues</a:t>
            </a:r>
            <a:endParaRPr lang="en-GB" sz="2800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55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174" b="5496"/>
          <a:stretch/>
        </p:blipFill>
        <p:spPr>
          <a:xfrm>
            <a:off x="485256" y="1349806"/>
            <a:ext cx="9539893" cy="50191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17087" y="1889228"/>
            <a:ext cx="568998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>
              <a:spcAft>
                <a:spcPts val="0"/>
              </a:spcAft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Please </a:t>
            </a:r>
            <a:r>
              <a:rPr lang="en-GB" sz="2400" dirty="0" smtClean="0">
                <a:latin typeface="Calibri" panose="020F0502020204030204" pitchFamily="34" charset="0"/>
                <a:ea typeface="Calibri" panose="020F0502020204030204" pitchFamily="34" charset="0"/>
              </a:rPr>
              <a:t>use 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website: </a:t>
            </a:r>
            <a:r>
              <a:rPr lang="en-GB" sz="2400" u="sng" dirty="0"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https://portal.immform.dh.gov.uk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, clicking ‘PRINCIPLE Trial’ button to order more medication (if </a:t>
            </a:r>
            <a:r>
              <a:rPr lang="en-GB" sz="2400" dirty="0" smtClean="0">
                <a:latin typeface="Calibri" panose="020F0502020204030204" pitchFamily="34" charset="0"/>
                <a:ea typeface="Calibri" panose="020F0502020204030204" pitchFamily="34" charset="0"/>
              </a:rPr>
              <a:t>ordered 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by </a:t>
            </a:r>
            <a:r>
              <a:rPr lang="en-GB" sz="2400" dirty="0" smtClean="0">
                <a:latin typeface="Calibri" panose="020F0502020204030204" pitchFamily="34" charset="0"/>
                <a:ea typeface="Calibri" panose="020F0502020204030204" pitchFamily="34" charset="0"/>
              </a:rPr>
              <a:t>11am it should 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arrive </a:t>
            </a:r>
            <a:r>
              <a:rPr lang="en-GB" sz="2400" dirty="0" smtClean="0">
                <a:latin typeface="Calibri" panose="020F0502020204030204" pitchFamily="34" charset="0"/>
                <a:ea typeface="Calibri" panose="020F0502020204030204" pitchFamily="34" charset="0"/>
              </a:rPr>
              <a:t>the next 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day).</a:t>
            </a:r>
            <a:endParaRPr lang="en-GB" sz="28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>
              <a:spcAft>
                <a:spcPts val="0"/>
              </a:spcAft>
            </a:pPr>
            <a:r>
              <a:rPr lang="en-GB" sz="2400" dirty="0" smtClean="0">
                <a:latin typeface="Calibri" panose="020F0502020204030204" pitchFamily="34" charset="0"/>
                <a:ea typeface="Calibri" panose="020F0502020204030204" pitchFamily="34" charset="0"/>
              </a:rPr>
              <a:t>The Trial 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team will also track use and call GP to ensure re-order, any issues </a:t>
            </a:r>
            <a:r>
              <a:rPr lang="en-GB" sz="2400" dirty="0" smtClean="0">
                <a:latin typeface="Calibri" panose="020F0502020204030204" pitchFamily="34" charset="0"/>
                <a:ea typeface="Calibri" panose="020F0502020204030204" pitchFamily="34" charset="0"/>
              </a:rPr>
              <a:t>call us </a:t>
            </a:r>
            <a:endParaRPr lang="en-GB" sz="28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>
              <a:spcAft>
                <a:spcPts val="0"/>
              </a:spcAft>
            </a:pPr>
            <a:endParaRPr lang="en-US" sz="2400" dirty="0" smtClean="0"/>
          </a:p>
          <a:p>
            <a:endParaRPr lang="en-GB" sz="2400" dirty="0"/>
          </a:p>
        </p:txBody>
      </p:sp>
      <p:sp>
        <p:nvSpPr>
          <p:cNvPr id="4" name="Cloud 3"/>
          <p:cNvSpPr/>
          <p:nvPr/>
        </p:nvSpPr>
        <p:spPr>
          <a:xfrm>
            <a:off x="7656022" y="941860"/>
            <a:ext cx="2859578" cy="2635135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7838900" y="1412174"/>
            <a:ext cx="2493819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Order will initially be capped at </a:t>
            </a:r>
            <a:r>
              <a:rPr lang="en-GB" dirty="0" smtClean="0"/>
              <a:t>4 packs </a:t>
            </a:r>
            <a:r>
              <a:rPr lang="en-GB" dirty="0"/>
              <a:t>of </a:t>
            </a:r>
            <a:r>
              <a:rPr lang="en-GB" dirty="0" smtClean="0"/>
              <a:t>60 tablets </a:t>
            </a:r>
            <a:r>
              <a:rPr lang="en-GB" dirty="0"/>
              <a:t>per practice. If </a:t>
            </a:r>
            <a:r>
              <a:rPr lang="en-GB" dirty="0" smtClean="0"/>
              <a:t>you would like more, please </a:t>
            </a:r>
            <a:r>
              <a:rPr lang="en-GB" dirty="0"/>
              <a:t>request from CTU who will update PHE.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6" name="Cloud 5"/>
          <p:cNvSpPr/>
          <p:nvPr/>
        </p:nvSpPr>
        <p:spPr>
          <a:xfrm>
            <a:off x="7656023" y="3665914"/>
            <a:ext cx="2818014" cy="2412818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Once </a:t>
            </a:r>
            <a:r>
              <a:rPr lang="en-GB" dirty="0" smtClean="0">
                <a:solidFill>
                  <a:schemeClr val="tx1"/>
                </a:solidFill>
              </a:rPr>
              <a:t>the order </a:t>
            </a:r>
            <a:r>
              <a:rPr lang="en-GB" dirty="0">
                <a:solidFill>
                  <a:schemeClr val="tx1"/>
                </a:solidFill>
              </a:rPr>
              <a:t>is placed via </a:t>
            </a:r>
            <a:r>
              <a:rPr lang="en-GB" dirty="0" err="1">
                <a:solidFill>
                  <a:schemeClr val="tx1"/>
                </a:solidFill>
              </a:rPr>
              <a:t>IMMform</a:t>
            </a:r>
            <a:r>
              <a:rPr lang="en-GB" dirty="0">
                <a:solidFill>
                  <a:schemeClr val="tx1"/>
                </a:solidFill>
              </a:rPr>
              <a:t>, drug will be delivered daily to practices from PHE</a:t>
            </a:r>
          </a:p>
        </p:txBody>
      </p:sp>
      <p:pic>
        <p:nvPicPr>
          <p:cNvPr id="7" name="Picture 6" descr="PRINCIPLE-TRIAL_Colour_on-white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539442" y="98916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Rectangle 9"/>
          <p:cNvSpPr/>
          <p:nvPr/>
        </p:nvSpPr>
        <p:spPr>
          <a:xfrm>
            <a:off x="2318993" y="765031"/>
            <a:ext cx="479246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How do I order more drug?</a:t>
            </a:r>
            <a:endParaRPr lang="en-US" sz="3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2626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461" y="932031"/>
            <a:ext cx="9817332" cy="54892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58091" y="932031"/>
            <a:ext cx="296526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Serious Adverse </a:t>
            </a:r>
            <a:r>
              <a:rPr lang="en-US" sz="2800" b="1" dirty="0" smtClean="0"/>
              <a:t>Event</a:t>
            </a:r>
          </a:p>
          <a:p>
            <a:pPr algn="ctr"/>
            <a:r>
              <a:rPr lang="en-GB" sz="2800" b="1" dirty="0" smtClean="0"/>
              <a:t>Reporting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37214" y="1780339"/>
            <a:ext cx="391205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 smtClean="0"/>
          </a:p>
          <a:p>
            <a:pPr algn="ctr"/>
            <a:r>
              <a:rPr lang="en-GB" dirty="0" smtClean="0"/>
              <a:t>IF YOU BECOME AWARE OF AN SAE PLEASE REPORT WITHIN </a:t>
            </a:r>
            <a:r>
              <a:rPr lang="en-GB" dirty="0"/>
              <a:t>24 </a:t>
            </a:r>
            <a:r>
              <a:rPr lang="en-GB" dirty="0" smtClean="0"/>
              <a:t>HOURS (contact details).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lvl="0" algn="ctr"/>
            <a:r>
              <a:rPr lang="en-GB" dirty="0"/>
              <a:t> What SAEs should I report? </a:t>
            </a:r>
            <a:endParaRPr lang="en-GB" dirty="0" smtClean="0"/>
          </a:p>
          <a:p>
            <a:pPr lvl="0" algn="ctr"/>
            <a:r>
              <a:rPr lang="en-GB" dirty="0" smtClean="0"/>
              <a:t>An event which:</a:t>
            </a:r>
            <a:endParaRPr lang="en-GB" dirty="0"/>
          </a:p>
          <a:p>
            <a:pPr lvl="0" algn="ctr"/>
            <a:r>
              <a:rPr lang="en-GB" dirty="0" err="1">
                <a:solidFill>
                  <a:schemeClr val="tx2">
                    <a:lumMod val="75000"/>
                  </a:schemeClr>
                </a:solidFill>
              </a:rPr>
              <a:t>i</a:t>
            </a:r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) i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</a:rPr>
              <a:t>s life-threatening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lvl="0" algn="ctr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ii) 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results in persistent or significant </a:t>
            </a:r>
            <a:r>
              <a:rPr lang="en-GB" dirty="0" smtClean="0">
                <a:solidFill>
                  <a:schemeClr val="accent2">
                    <a:lumMod val="75000"/>
                  </a:schemeClr>
                </a:solidFill>
              </a:rPr>
              <a:t>disability/incapacity</a:t>
            </a:r>
          </a:p>
          <a:p>
            <a:pPr lvl="0"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</a:rPr>
              <a:t>iii) </a:t>
            </a:r>
            <a:r>
              <a:rPr lang="en-GB" dirty="0">
                <a:solidFill>
                  <a:schemeClr val="accent4">
                    <a:lumMod val="50000"/>
                  </a:schemeClr>
                </a:solidFill>
              </a:rPr>
              <a:t>consists of a congenital anomaly or birth defect*.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57075" y="5767968"/>
            <a:ext cx="5892190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Hospitalisation </a:t>
            </a:r>
            <a:r>
              <a:rPr lang="en-GB" dirty="0"/>
              <a:t>or death </a:t>
            </a:r>
            <a:r>
              <a:rPr lang="en-GB" dirty="0" smtClean="0"/>
              <a:t>DO NOT need to be reported as SAEs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91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909" y="899594"/>
            <a:ext cx="9286961" cy="5378390"/>
          </a:xfrm>
          <a:prstGeom prst="rect">
            <a:avLst/>
          </a:prstGeom>
        </p:spPr>
      </p:pic>
      <p:pic>
        <p:nvPicPr>
          <p:cNvPr id="3" name="Picture 2" descr="PRINCIPLE-TRIAL_Colour_on-white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738947" y="82290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5439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674" y="839735"/>
            <a:ext cx="9576579" cy="53975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6369" y="4175186"/>
            <a:ext cx="1397479" cy="11387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Confirm eligibility for all participants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0557" y="4175186"/>
            <a:ext cx="1431985" cy="8771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Randomise all eligible participants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83994" y="3959742"/>
            <a:ext cx="2088221" cy="21852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For participants randomised to the trial treatment arm provide medication pack (including envelope, participant instructions, trial contact card </a:t>
            </a:r>
            <a:r>
              <a:rPr lang="en-GB" dirty="0" smtClean="0"/>
              <a:t>etc.)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6793614" y="4140680"/>
            <a:ext cx="1556755" cy="11387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Provide the PHE swab </a:t>
            </a:r>
            <a:r>
              <a:rPr lang="en-GB" dirty="0" smtClean="0"/>
              <a:t>pack for</a:t>
            </a:r>
            <a:r>
              <a:rPr lang="en-GB" dirty="0"/>
              <a:t> </a:t>
            </a:r>
            <a:r>
              <a:rPr lang="en-GB" dirty="0" smtClean="0"/>
              <a:t>ALL</a:t>
            </a:r>
            <a:r>
              <a:rPr lang="en-GB" dirty="0"/>
              <a:t> </a:t>
            </a:r>
            <a:br>
              <a:rPr lang="en-GB" dirty="0"/>
            </a:br>
            <a:r>
              <a:rPr lang="en-GB" dirty="0"/>
              <a:t>participants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471768" y="4149306"/>
            <a:ext cx="1725283" cy="8771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Inform participants of their swab result</a:t>
            </a:r>
          </a:p>
        </p:txBody>
      </p:sp>
      <p:pic>
        <p:nvPicPr>
          <p:cNvPr id="10" name="Picture 9" descr="PRINCIPLE-TRIAL_Colour_on-white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705696" y="98915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91116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884" r="-2584"/>
          <a:stretch/>
        </p:blipFill>
        <p:spPr>
          <a:xfrm>
            <a:off x="415636" y="1155469"/>
            <a:ext cx="10923336" cy="478264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48546" y="3100647"/>
            <a:ext cx="34082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800" dirty="0"/>
              <a:t>Participants will start filling </a:t>
            </a:r>
            <a:r>
              <a:rPr lang="en-US" sz="2800" dirty="0" smtClean="0"/>
              <a:t>in their 28 day online diary </a:t>
            </a:r>
            <a:r>
              <a:rPr lang="en-US" sz="2800" dirty="0"/>
              <a:t>from the day </a:t>
            </a:r>
            <a:r>
              <a:rPr lang="en-US" sz="2800" dirty="0" smtClean="0"/>
              <a:t>after </a:t>
            </a:r>
            <a:r>
              <a:rPr lang="en-US" sz="2800" dirty="0" err="1"/>
              <a:t>R</a:t>
            </a:r>
            <a:r>
              <a:rPr lang="en-US" sz="2800" dirty="0" err="1" smtClean="0"/>
              <a:t>andomisation</a:t>
            </a:r>
            <a:endParaRPr lang="en-GB" sz="2800" dirty="0"/>
          </a:p>
        </p:txBody>
      </p:sp>
      <p:sp>
        <p:nvSpPr>
          <p:cNvPr id="4" name="Rectangle 3"/>
          <p:cNvSpPr/>
          <p:nvPr/>
        </p:nvSpPr>
        <p:spPr>
          <a:xfrm>
            <a:off x="7688849" y="1461847"/>
            <a:ext cx="354164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Symptom </a:t>
            </a:r>
          </a:p>
          <a:p>
            <a:pPr algn="ctr"/>
            <a:r>
              <a:rPr lang="en-US" sz="3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Diaries</a:t>
            </a:r>
            <a:endParaRPr lang="en-US" sz="3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Picture 4" descr="PRINCIPLE-TRIAL_Colour_on-white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506191" y="107228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5713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8131"/>
          <a:stretch/>
        </p:blipFill>
        <p:spPr>
          <a:xfrm>
            <a:off x="5747657" y="858933"/>
            <a:ext cx="5101145" cy="5532977"/>
          </a:xfrm>
          <a:prstGeom prst="rect">
            <a:avLst/>
          </a:prstGeom>
        </p:spPr>
      </p:pic>
      <p:pic>
        <p:nvPicPr>
          <p:cNvPr id="3" name="Picture 2" descr="PRINCIPLE-TRIAL_Colour_on-white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672445" y="82289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18904" y="1640262"/>
            <a:ext cx="39319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>
                <a:solidFill>
                  <a:schemeClr val="bg1"/>
                </a:solidFill>
              </a:rPr>
              <a:t>Participants may receive a telephone </a:t>
            </a:r>
            <a:r>
              <a:rPr lang="en-GB" sz="3600" dirty="0">
                <a:solidFill>
                  <a:schemeClr val="bg1"/>
                </a:solidFill>
              </a:rPr>
              <a:t>call </a:t>
            </a:r>
            <a:r>
              <a:rPr lang="en-GB" sz="3600" dirty="0" smtClean="0">
                <a:solidFill>
                  <a:schemeClr val="bg1"/>
                </a:solidFill>
              </a:rPr>
              <a:t>or </a:t>
            </a:r>
            <a:r>
              <a:rPr lang="en-GB" sz="3600" dirty="0">
                <a:solidFill>
                  <a:schemeClr val="bg1"/>
                </a:solidFill>
              </a:rPr>
              <a:t>text </a:t>
            </a:r>
            <a:r>
              <a:rPr lang="en-GB" sz="3600" dirty="0" smtClean="0">
                <a:solidFill>
                  <a:schemeClr val="bg1"/>
                </a:solidFill>
              </a:rPr>
              <a:t>on day </a:t>
            </a:r>
            <a:r>
              <a:rPr lang="en-GB" sz="3600" dirty="0">
                <a:solidFill>
                  <a:schemeClr val="bg1"/>
                </a:solidFill>
              </a:rPr>
              <a:t>7, 14 and </a:t>
            </a:r>
            <a:r>
              <a:rPr lang="en-GB" sz="3600" dirty="0" smtClean="0">
                <a:solidFill>
                  <a:schemeClr val="bg1"/>
                </a:solidFill>
              </a:rPr>
              <a:t>28 if they’re not completing their daily diary 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91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025" y="908394"/>
            <a:ext cx="9742517" cy="5392624"/>
          </a:xfrm>
          <a:prstGeom prst="rect">
            <a:avLst/>
          </a:prstGeom>
        </p:spPr>
      </p:pic>
      <p:pic>
        <p:nvPicPr>
          <p:cNvPr id="3" name="Picture 2" descr="PRINCIPLE-TRIAL_Colour_on-white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481253" y="73977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4207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30531" y="2145427"/>
            <a:ext cx="9185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Please contact the team if you have any problems</a:t>
            </a:r>
            <a:r>
              <a:rPr lang="en-US" sz="32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20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Email</a:t>
            </a:r>
            <a:r>
              <a:rPr lang="en-US" sz="32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principle@phc.ox.ac.uk</a:t>
            </a:r>
            <a:br>
              <a:rPr lang="en-US" sz="32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Phone Number: 0800 </a:t>
            </a:r>
            <a: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138 0880</a:t>
            </a:r>
            <a:endParaRPr lang="en-GB" sz="2800" dirty="0">
              <a:solidFill>
                <a:schemeClr val="bg1"/>
              </a:solidFill>
            </a:endParaRPr>
          </a:p>
        </p:txBody>
      </p:sp>
      <p:pic>
        <p:nvPicPr>
          <p:cNvPr id="3" name="Picture 2" descr="PRINCIPLE-TRIAL_Colour_on-white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799387" y="115541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3529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4741" y="1046541"/>
            <a:ext cx="76610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We are looking at…</a:t>
            </a: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997527" y="3009207"/>
            <a:ext cx="2593571" cy="251875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1200830" y="3496788"/>
            <a:ext cx="21658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2001"/>
              </a:spcAft>
            </a:pPr>
            <a:r>
              <a:rPr lang="en-GB" sz="2400" dirty="0"/>
              <a:t>E</a:t>
            </a:r>
            <a:r>
              <a:rPr lang="en-GB" sz="2400" dirty="0" smtClean="0"/>
              <a:t>xisting </a:t>
            </a:r>
            <a:r>
              <a:rPr lang="en-GB" sz="2400" dirty="0"/>
              <a:t>drugs that may be active against COVID-19 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7348450" y="1624789"/>
            <a:ext cx="2618509" cy="245260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7747462" y="2352502"/>
            <a:ext cx="1787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Best usual primary </a:t>
            </a:r>
            <a:r>
              <a:rPr lang="en-GB" sz="2400" dirty="0" smtClean="0"/>
              <a:t>care</a:t>
            </a:r>
            <a:endParaRPr lang="en-GB" sz="2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7593" y="4422370"/>
            <a:ext cx="3098731" cy="2060979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4268585" y="2352502"/>
            <a:ext cx="2402378" cy="241069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4771505" y="2957682"/>
            <a:ext cx="13965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 smtClean="0"/>
              <a:t>VS</a:t>
            </a:r>
            <a:endParaRPr lang="en-GB" sz="7200" dirty="0"/>
          </a:p>
        </p:txBody>
      </p:sp>
      <p:pic>
        <p:nvPicPr>
          <p:cNvPr id="10" name="Picture 9" descr="PRINCIPLE-TRIAL_Colour_on-white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771505" y="77836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6380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30124" y="1042540"/>
            <a:ext cx="48840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looking for</a:t>
            </a:r>
            <a:endParaRPr 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811981"/>
            <a:ext cx="11525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300" dirty="0">
                <a:solidFill>
                  <a:schemeClr val="bg1"/>
                </a:solidFill>
              </a:rPr>
              <a:t>We are looking for: </a:t>
            </a:r>
            <a:r>
              <a:rPr lang="en-US" sz="2300" dirty="0">
                <a:solidFill>
                  <a:schemeClr val="bg1"/>
                </a:solidFill>
              </a:rPr>
              <a:t>Patients aged ≥50-64 years with any of the following listed comorbidities</a:t>
            </a:r>
            <a:r>
              <a:rPr lang="en-US" sz="2300" dirty="0" smtClean="0">
                <a:solidFill>
                  <a:schemeClr val="bg1"/>
                </a:solidFill>
              </a:rPr>
              <a:t>:</a:t>
            </a:r>
          </a:p>
          <a:p>
            <a:pPr lvl="0"/>
            <a:endParaRPr lang="en-GB" sz="2400" dirty="0">
              <a:solidFill>
                <a:schemeClr val="bg1"/>
              </a:solidFill>
            </a:endParaRPr>
          </a:p>
          <a:p>
            <a:pPr lvl="0"/>
            <a:endParaRPr lang="en-GB" dirty="0"/>
          </a:p>
        </p:txBody>
      </p:sp>
      <p:sp>
        <p:nvSpPr>
          <p:cNvPr id="5" name="Hexagon 4"/>
          <p:cNvSpPr/>
          <p:nvPr/>
        </p:nvSpPr>
        <p:spPr>
          <a:xfrm>
            <a:off x="1658389" y="4223976"/>
            <a:ext cx="2094807" cy="1687484"/>
          </a:xfrm>
          <a:prstGeom prst="hexag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Hexagon 5"/>
          <p:cNvSpPr/>
          <p:nvPr/>
        </p:nvSpPr>
        <p:spPr>
          <a:xfrm>
            <a:off x="2716184" y="2407310"/>
            <a:ext cx="2094807" cy="1687484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Hexagon 6"/>
          <p:cNvSpPr/>
          <p:nvPr/>
        </p:nvSpPr>
        <p:spPr>
          <a:xfrm>
            <a:off x="4014181" y="4237364"/>
            <a:ext cx="2094807" cy="1687484"/>
          </a:xfrm>
          <a:prstGeom prst="hexago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Hexagon 7"/>
          <p:cNvSpPr/>
          <p:nvPr/>
        </p:nvSpPr>
        <p:spPr>
          <a:xfrm>
            <a:off x="5013960" y="2420698"/>
            <a:ext cx="2094807" cy="1687484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Hexagon 8"/>
          <p:cNvSpPr/>
          <p:nvPr/>
        </p:nvSpPr>
        <p:spPr>
          <a:xfrm>
            <a:off x="7311043" y="2416862"/>
            <a:ext cx="2094807" cy="1687484"/>
          </a:xfrm>
          <a:prstGeom prst="hexagon">
            <a:avLst/>
          </a:prstGeom>
          <a:solidFill>
            <a:srgbClr val="EAEAEA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Hexagon 9"/>
          <p:cNvSpPr/>
          <p:nvPr/>
        </p:nvSpPr>
        <p:spPr>
          <a:xfrm>
            <a:off x="6369973" y="4237364"/>
            <a:ext cx="2094807" cy="1687484"/>
          </a:xfrm>
          <a:prstGeom prst="hexagon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2922270" y="2536492"/>
            <a:ext cx="172073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Known weakened immune system due to a serious illness or medication (e.g. chemotherapy); </a:t>
            </a:r>
            <a:endParaRPr lang="en-GB" sz="1600" dirty="0">
              <a:solidFill>
                <a:schemeClr val="bg1"/>
              </a:solidFill>
            </a:endParaRPr>
          </a:p>
          <a:p>
            <a:endParaRPr lang="en-GB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5256066" y="2425456"/>
            <a:ext cx="161059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Known heart </a:t>
            </a:r>
            <a:r>
              <a:rPr lang="en-US" sz="1800" dirty="0" smtClean="0">
                <a:solidFill>
                  <a:schemeClr val="bg1"/>
                </a:solidFill>
              </a:rPr>
              <a:t>disease </a:t>
            </a:r>
            <a:r>
              <a:rPr lang="en-GB" dirty="0">
                <a:solidFill>
                  <a:schemeClr val="bg1"/>
                </a:solidFill>
              </a:rPr>
              <a:t>and/ or hypertension</a:t>
            </a:r>
            <a:endParaRPr lang="en-US" sz="1800" dirty="0" smtClean="0">
              <a:solidFill>
                <a:schemeClr val="bg1"/>
              </a:solidFill>
            </a:endParaRPr>
          </a:p>
          <a:p>
            <a:pPr algn="ctr"/>
            <a:endParaRPr lang="en-GB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538" y="3241981"/>
            <a:ext cx="692726" cy="94328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714212" y="2425456"/>
            <a:ext cx="1338348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Known asthma or lung </a:t>
            </a:r>
            <a:r>
              <a:rPr lang="en-US" sz="1800" dirty="0" smtClean="0"/>
              <a:t>disease</a:t>
            </a:r>
          </a:p>
          <a:p>
            <a:pPr algn="ctr"/>
            <a:endParaRPr lang="en-GB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468" y="3334246"/>
            <a:ext cx="1072662" cy="71008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995054" y="4439175"/>
            <a:ext cx="14214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Known diabetes not treated with insulin</a:t>
            </a:r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4392409" y="4464166"/>
            <a:ext cx="1338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Known mild hepatic impairment</a:t>
            </a:r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6714951" y="4439176"/>
            <a:ext cx="1404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Known stroke or neurological problem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2449483" y="6029039"/>
            <a:ext cx="9318568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OR </a:t>
            </a:r>
            <a:r>
              <a:rPr lang="en-US" sz="2400" dirty="0">
                <a:solidFill>
                  <a:schemeClr val="bg1"/>
                </a:solidFill>
              </a:rPr>
              <a:t>Patients aged ≥65 with or without comorbidity</a:t>
            </a:r>
            <a:endParaRPr lang="en-GB" sz="2400" dirty="0">
              <a:solidFill>
                <a:schemeClr val="bg1"/>
              </a:solidFill>
            </a:endParaRPr>
          </a:p>
          <a:p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20" name="Picture 19" descr="PRINCIPLE-TRIAL_Colour_on-white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927717" y="47308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0269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02722" y="1388682"/>
            <a:ext cx="201488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WITH </a:t>
            </a:r>
          </a:p>
          <a:p>
            <a:endParaRPr lang="en-GB" sz="4000" dirty="0">
              <a:solidFill>
                <a:schemeClr val="bg1"/>
              </a:solidFill>
            </a:endParaRPr>
          </a:p>
          <a:p>
            <a:pPr lvl="0"/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69386" y="2461652"/>
            <a:ext cx="2613399" cy="188698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smtClean="0"/>
              <a:t>New Continuous Cough</a:t>
            </a:r>
            <a:endParaRPr lang="en-GB" sz="3600" dirty="0"/>
          </a:p>
        </p:txBody>
      </p:sp>
      <p:sp>
        <p:nvSpPr>
          <p:cNvPr id="4" name="Cloud 3"/>
          <p:cNvSpPr/>
          <p:nvPr/>
        </p:nvSpPr>
        <p:spPr>
          <a:xfrm>
            <a:off x="4420292" y="2650186"/>
            <a:ext cx="1949335" cy="1354975"/>
          </a:xfrm>
          <a:prstGeom prst="clou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4783335" y="3005036"/>
            <a:ext cx="1223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>
                <a:solidFill>
                  <a:schemeClr val="bg1"/>
                </a:solidFill>
              </a:rPr>
              <a:t>And/Or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06393" y="2461652"/>
            <a:ext cx="2851265" cy="188698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smtClean="0"/>
              <a:t>A high temperature (hot to touch)</a:t>
            </a:r>
            <a:endParaRPr lang="en-GB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3283527" y="5665109"/>
            <a:ext cx="4023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within 7 days of inclusion</a:t>
            </a:r>
            <a:endParaRPr lang="en-GB" sz="2800" b="1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8175"/>
            <a:ext cx="2385175" cy="23851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5712" y="822960"/>
            <a:ext cx="1969538" cy="1969538"/>
          </a:xfrm>
          <a:prstGeom prst="rect">
            <a:avLst/>
          </a:prstGeom>
        </p:spPr>
      </p:pic>
      <p:pic>
        <p:nvPicPr>
          <p:cNvPr id="10" name="Picture 9" descr="PRINCIPLE-TRIAL_Colour_on-white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521777" y="64333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6853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 rotWithShape="1">
          <a:blip r:embed="rId2"/>
          <a:srcRect r="48525"/>
          <a:stretch/>
        </p:blipFill>
        <p:spPr>
          <a:xfrm>
            <a:off x="507076" y="997528"/>
            <a:ext cx="4788132" cy="52260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9077">
            <a:off x="5995724" y="1587729"/>
            <a:ext cx="2001121" cy="26637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9" b="2940"/>
          <a:stretch/>
        </p:blipFill>
        <p:spPr>
          <a:xfrm rot="944266">
            <a:off x="7884402" y="3133249"/>
            <a:ext cx="1908545" cy="24106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1812">
            <a:off x="7068777" y="2237796"/>
            <a:ext cx="618416" cy="5730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7807">
            <a:off x="6840487" y="3174457"/>
            <a:ext cx="658211" cy="5836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7807">
            <a:off x="8950439" y="3955575"/>
            <a:ext cx="475681" cy="42179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548343" y="5757588"/>
            <a:ext cx="2779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solidFill>
                  <a:schemeClr val="bg1"/>
                </a:solidFill>
              </a:rPr>
              <a:t>See Protocol Page 17 </a:t>
            </a:r>
            <a:endParaRPr lang="en-GB" sz="1800" b="1" dirty="0">
              <a:solidFill>
                <a:schemeClr val="bg1"/>
              </a:solidFill>
            </a:endParaRPr>
          </a:p>
        </p:txBody>
      </p:sp>
      <p:pic>
        <p:nvPicPr>
          <p:cNvPr id="12" name="Picture 11" descr="PRINCIPLE-TRIAL_Colour_on-white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489566" y="24295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8414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RINCIPLE-TRIAL_Colour_on-white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774449" y="90602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70858" y="1147156"/>
            <a:ext cx="696606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679" y="854784"/>
            <a:ext cx="10009390" cy="560843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935287" y="5702531"/>
            <a:ext cx="434755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Sentry Link: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91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974" y="1053207"/>
            <a:ext cx="9426633" cy="5296054"/>
          </a:xfrm>
          <a:prstGeom prst="rect">
            <a:avLst/>
          </a:prstGeom>
        </p:spPr>
      </p:pic>
      <p:pic>
        <p:nvPicPr>
          <p:cNvPr id="3" name="Picture 2" descr="PRINCIPLE-TRIAL_Colour_on-white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714009" y="73977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7353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529059392"/>
              </p:ext>
            </p:extLst>
          </p:nvPr>
        </p:nvGraphicFramePr>
        <p:xfrm>
          <a:off x="1629930" y="1062894"/>
          <a:ext cx="7683500" cy="5122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 descr="PRINCIPLE-TRIAL_Colour_on-white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r="4245"/>
          <a:stretch/>
        </p:blipFill>
        <p:spPr bwMode="auto">
          <a:xfrm>
            <a:off x="4763885" y="65664"/>
            <a:ext cx="1847850" cy="6661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883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pening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pening slide alterna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2604</TotalTime>
  <Words>933</Words>
  <Application>Microsoft Office PowerPoint</Application>
  <PresentationFormat>Custom</PresentationFormat>
  <Paragraphs>112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Arial</vt:lpstr>
      <vt:lpstr>Calibri</vt:lpstr>
      <vt:lpstr>Times New Roman</vt:lpstr>
      <vt:lpstr>Wingdings</vt:lpstr>
      <vt:lpstr>Opening slide</vt:lpstr>
      <vt:lpstr>Opening slide alternative</vt:lpstr>
      <vt:lpstr>Text slide</vt:lpstr>
      <vt:lpstr>1_Text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UofO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Chinn</dc:creator>
  <cp:lastModifiedBy>Hannah Swayze</cp:lastModifiedBy>
  <cp:revision>163</cp:revision>
  <dcterms:created xsi:type="dcterms:W3CDTF">2014-03-20T14:30:16Z</dcterms:created>
  <dcterms:modified xsi:type="dcterms:W3CDTF">2020-04-04T12:48:53Z</dcterms:modified>
</cp:coreProperties>
</file>